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80" r:id="rId4"/>
    <p:sldId id="281" r:id="rId5"/>
    <p:sldId id="282" r:id="rId6"/>
    <p:sldId id="283" r:id="rId7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76" autoAdjust="0"/>
    <p:restoredTop sz="94660"/>
  </p:normalViewPr>
  <p:slideViewPr>
    <p:cSldViewPr>
      <p:cViewPr>
        <p:scale>
          <a:sx n="66" d="100"/>
          <a:sy n="66" d="100"/>
        </p:scale>
        <p:origin x="-917" y="-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69B375-91A0-4B61-B463-FCE0F189ED59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332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5FCABF5-2ED5-4B28-8828-F5153BE7672C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00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Calibri" pitchFamily="18"/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E49E0-BBBD-433D-8744-CD602FA3E4ED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3F16C1-1C7D-4E22-B28F-3A27661C288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1838B-A3AC-43DE-83ED-4D9E51A99D05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426098-43A5-4296-89F0-31D48ED2058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43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019915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ADA67-A6EE-4E47-86CE-F14FB94F09D1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1CAB57-0EA0-4F68-8DB0-486603FF5A9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4D1D5D-3149-4F21-A7D5-C733E9DF35D9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83950-9A12-4A56-8706-62AB30BCB353}" type="slidenum">
              <a:rPr/>
              <a:pPr lvl="0"/>
              <a:t>‹#›</a:t>
            </a:fld>
            <a:endParaRPr lang="cs-CZ"/>
          </a:p>
        </p:txBody>
      </p:sp>
      <p:sp>
        <p:nvSpPr>
          <p:cNvPr id="7" name="Zástupný symbol pro obsah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/>
            </a:lvl1pPr>
          </a:lstStyle>
          <a:p>
            <a:pPr lvl="0"/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B2C9E8-7490-4B7F-9539-A5775F141249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BD56ED-0BAA-49E0-97D4-AC0858C89E0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4648315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4404BD-7CC8-42C9-9EC3-C1FA6B8C5C54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08678-48CD-47C8-9807-B9716ABD4B5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6B777-FA0B-4E62-824A-0763E79338CC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26B734-0F38-407B-BA82-3436DAF025C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47F808-6E57-4471-B096-5585CAB52406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794A5A-43AE-45A4-A8D4-CC33CFA8F30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DDF4E-4E65-4F26-930F-662977369148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FCD94-D1D6-4070-B076-D87175088B8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1AF448-70E9-43C3-AF7E-C8D51C1EC583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D6545-945A-4F45-B242-6816318E7B7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 hangingPunct="0">
              <a:defRPr>
                <a:latin typeface="Arial" pitchFamily="18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E3FC89-5158-4DC9-95EB-52E38A5A78BC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A1B15B-0C6D-4DA8-B484-4E1FE8D22F0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2629752-C00F-4E55-8200-D90BE4D8F7A2}" type="datetime1">
              <a:rPr lang="cs-CZ"/>
              <a:pPr lvl="0"/>
              <a:t>10.5.2020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47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13969A5-9439-4194-BC25-502EA433F71A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Arial Unicode MS" pitchFamily="2"/>
          <a:cs typeface="Mangal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ri.slovak@zsbilalhot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805321"/>
          </a:xfrm>
        </p:spPr>
        <p:txBody>
          <a:bodyPr lIns="0" tIns="0" rIns="0" bIns="0"/>
          <a:lstStyle/>
          <a:p>
            <a:pPr lvl="0" hangingPunct="0">
              <a:buNone/>
            </a:pPr>
            <a:r>
              <a:rPr lang="cs-CZ" sz="2200" dirty="0" smtClean="0">
                <a:solidFill>
                  <a:srgbClr val="0000FF"/>
                </a:solidFill>
                <a:latin typeface="Arial" pitchFamily="18"/>
              </a:rPr>
              <a:t>ELEKTRICKÉ OBVODY</a:t>
            </a:r>
            <a:endParaRPr lang="cs-CZ" sz="2200" dirty="0">
              <a:solidFill>
                <a:srgbClr val="0000FF"/>
              </a:solidFill>
              <a:latin typeface="Arial" pitchFamily="18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000" b="1" dirty="0"/>
              <a:t>Svá řešení piš přímo pod </a:t>
            </a:r>
            <a:r>
              <a:rPr lang="cs-CZ" sz="2000" b="1" dirty="0" smtClean="0"/>
              <a:t>zadání (stačí barevně vyznačit odpověď), </a:t>
            </a:r>
            <a:r>
              <a:rPr lang="cs-CZ" sz="2000" b="1" dirty="0"/>
              <a:t>případně na papír, který následně </a:t>
            </a:r>
            <a:r>
              <a:rPr lang="cs-CZ" sz="2000" b="1" dirty="0" err="1"/>
              <a:t>nascanuj</a:t>
            </a:r>
            <a:r>
              <a:rPr lang="cs-CZ" sz="2000" b="1" dirty="0"/>
              <a:t>. Výsledek pošli nejpozději 17.5.2020 na adresu: </a:t>
            </a:r>
            <a:r>
              <a:rPr lang="cs-CZ" sz="2000" b="1" dirty="0" smtClean="0">
                <a:hlinkClick r:id="rId3"/>
              </a:rPr>
              <a:t>jiri.slovak@zsbilalhota.cz</a:t>
            </a:r>
            <a:endParaRPr lang="cs-CZ" sz="2000" b="1" dirty="0" smtClean="0"/>
          </a:p>
          <a:p>
            <a:pPr algn="ctr"/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553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296997"/>
            <a:ext cx="8229600" cy="827747"/>
          </a:xfrm>
        </p:spPr>
        <p:txBody>
          <a:bodyPr/>
          <a:lstStyle/>
          <a:p>
            <a:pPr lvl="0"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Elektrický obvod– List 1 </a:t>
            </a:r>
            <a:endParaRPr lang="cs-CZ" sz="2000" b="1" u="sng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  <a:ln>
            <a:solidFill>
              <a:schemeClr val="bg1"/>
            </a:solidFill>
          </a:ln>
        </p:spPr>
        <p:txBody>
          <a:bodyPr lIns="91440" tIns="45720" rIns="91440" bIns="45720"/>
          <a:lstStyle/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600" b="1" u="sng" dirty="0" smtClean="0">
                <a:latin typeface="Calibri"/>
              </a:rPr>
              <a:t>Úkol č.       Zadání                                                                               Nabídka odpovědí</a:t>
            </a:r>
          </a:p>
          <a:p>
            <a:pPr marL="457200" lvl="0" indent="-457200" hangingPunct="1">
              <a:spcBef>
                <a:spcPts val="800"/>
              </a:spcBef>
              <a:spcAft>
                <a:spcPts val="0"/>
              </a:spcAft>
              <a:buSzPct val="100000"/>
              <a:buAutoNum type="arabicPeriod"/>
            </a:pPr>
            <a:r>
              <a:rPr lang="cs-CZ" sz="2000" dirty="0" smtClean="0">
                <a:latin typeface="Calibri"/>
              </a:rPr>
              <a:t>    U které schematické značky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                     žárovka</a:t>
            </a:r>
            <a:endParaRPr lang="cs-CZ" sz="20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je uveden chybný název ?                        </a:t>
            </a:r>
            <a:r>
              <a:rPr lang="cs-CZ" sz="2000" b="1" dirty="0" smtClean="0">
                <a:latin typeface="Calibri"/>
              </a:rPr>
              <a:t>B </a:t>
            </a:r>
            <a:r>
              <a:rPr lang="cs-CZ" sz="2000" dirty="0" smtClean="0">
                <a:latin typeface="Calibri"/>
              </a:rPr>
              <a:t>                       spínač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 C                        </a:t>
            </a:r>
            <a:r>
              <a:rPr lang="cs-CZ" sz="2000" dirty="0" smtClean="0">
                <a:latin typeface="Calibri"/>
              </a:rPr>
              <a:t>baterie el. článků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                       vodič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------------------------------------------------------------------------------------------------------------------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AutoNum type="arabicPeriod" startAt="2"/>
            </a:pPr>
            <a:r>
              <a:rPr lang="cs-CZ" sz="1800" dirty="0" smtClean="0">
                <a:latin typeface="Calibri"/>
              </a:rPr>
              <a:t>     </a:t>
            </a:r>
            <a:r>
              <a:rPr lang="cs-CZ" sz="2000" dirty="0" smtClean="0">
                <a:latin typeface="Calibri"/>
              </a:rPr>
              <a:t>Kterým obvodem bude                            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procházet elektrický proud ?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b="1" dirty="0" smtClean="0">
                <a:latin typeface="Calibri"/>
              </a:rPr>
              <a:t>                   B</a:t>
            </a:r>
            <a:r>
              <a:rPr lang="cs-CZ" sz="1800" dirty="0" smtClean="0">
                <a:latin typeface="Calibri"/>
              </a:rPr>
              <a:t>                                         </a:t>
            </a:r>
            <a:r>
              <a:rPr lang="cs-CZ" sz="1800" b="1" dirty="0" smtClean="0">
                <a:latin typeface="Calibri"/>
              </a:rPr>
              <a:t> C                                            D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</a:t>
            </a:r>
            <a:endParaRPr lang="cs-CZ" sz="36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cs-CZ" dirty="0">
              <a:latin typeface="Calibri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5724128" y="1484784"/>
            <a:ext cx="936104" cy="288032"/>
            <a:chOff x="5724128" y="1484784"/>
            <a:chExt cx="936104" cy="288032"/>
          </a:xfrm>
        </p:grpSpPr>
        <p:cxnSp>
          <p:nvCxnSpPr>
            <p:cNvPr id="7" name="Přímá spojnice 6"/>
            <p:cNvCxnSpPr/>
            <p:nvPr/>
          </p:nvCxnSpPr>
          <p:spPr>
            <a:xfrm>
              <a:off x="5724128" y="1628800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ývojový diagram: sumační spojení 8"/>
            <p:cNvSpPr/>
            <p:nvPr/>
          </p:nvSpPr>
          <p:spPr>
            <a:xfrm>
              <a:off x="6012160" y="1484784"/>
              <a:ext cx="288032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/>
            <p:cNvCxnSpPr>
              <a:stCxn id="9" idx="6"/>
            </p:cNvCxnSpPr>
            <p:nvPr/>
          </p:nvCxnSpPr>
          <p:spPr>
            <a:xfrm>
              <a:off x="6300192" y="162880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Přímá spojnice 14"/>
          <p:cNvCxnSpPr/>
          <p:nvPr/>
        </p:nvCxnSpPr>
        <p:spPr>
          <a:xfrm>
            <a:off x="5724128" y="2852936"/>
            <a:ext cx="936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0121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Skupina 152"/>
          <p:cNvGrpSpPr/>
          <p:nvPr/>
        </p:nvGrpSpPr>
        <p:grpSpPr>
          <a:xfrm>
            <a:off x="5835949" y="2142220"/>
            <a:ext cx="705761" cy="527653"/>
            <a:chOff x="5835949" y="2142220"/>
            <a:chExt cx="705761" cy="527653"/>
          </a:xfrm>
        </p:grpSpPr>
        <p:cxnSp>
          <p:nvCxnSpPr>
            <p:cNvPr id="21" name="Přímá spojnice 20"/>
            <p:cNvCxnSpPr/>
            <p:nvPr/>
          </p:nvCxnSpPr>
          <p:spPr>
            <a:xfrm>
              <a:off x="5835949" y="2420888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6123981" y="2298035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>
              <a:off x="5835949" y="2228461"/>
              <a:ext cx="14401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Skupina 151"/>
            <p:cNvGrpSpPr/>
            <p:nvPr/>
          </p:nvGrpSpPr>
          <p:grpSpPr>
            <a:xfrm>
              <a:off x="6217674" y="2142220"/>
              <a:ext cx="324036" cy="527653"/>
              <a:chOff x="6267997" y="2132856"/>
              <a:chExt cx="324036" cy="527653"/>
            </a:xfrm>
          </p:grpSpPr>
          <p:cxnSp>
            <p:nvCxnSpPr>
              <p:cNvPr id="29" name="Přímá spojnice 28"/>
              <p:cNvCxnSpPr/>
              <p:nvPr/>
            </p:nvCxnSpPr>
            <p:spPr>
              <a:xfrm>
                <a:off x="6267997" y="2228461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6267997" y="2420888"/>
                <a:ext cx="3240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6412013" y="2228461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6502023" y="2132856"/>
                <a:ext cx="0" cy="1651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Skupina 69"/>
          <p:cNvGrpSpPr/>
          <p:nvPr/>
        </p:nvGrpSpPr>
        <p:grpSpPr>
          <a:xfrm>
            <a:off x="5763815" y="1823784"/>
            <a:ext cx="921911" cy="261928"/>
            <a:chOff x="5724128" y="3728870"/>
            <a:chExt cx="921911" cy="261928"/>
          </a:xfrm>
        </p:grpSpPr>
        <p:sp>
          <p:nvSpPr>
            <p:cNvPr id="71" name="Ovál 70"/>
            <p:cNvSpPr/>
            <p:nvPr/>
          </p:nvSpPr>
          <p:spPr>
            <a:xfrm>
              <a:off x="5979965" y="3882786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2" name="Skupina 71"/>
            <p:cNvGrpSpPr/>
            <p:nvPr/>
          </p:nvGrpSpPr>
          <p:grpSpPr>
            <a:xfrm>
              <a:off x="5724128" y="3728870"/>
              <a:ext cx="921911" cy="261928"/>
              <a:chOff x="5724128" y="3728870"/>
              <a:chExt cx="921911" cy="261928"/>
            </a:xfrm>
          </p:grpSpPr>
          <p:cxnSp>
            <p:nvCxnSpPr>
              <p:cNvPr id="73" name="Přímá spojnice 72"/>
              <p:cNvCxnSpPr/>
              <p:nvPr/>
            </p:nvCxnSpPr>
            <p:spPr>
              <a:xfrm flipV="1">
                <a:off x="5724128" y="3933056"/>
                <a:ext cx="288032" cy="37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ál 73"/>
              <p:cNvSpPr/>
              <p:nvPr/>
            </p:nvSpPr>
            <p:spPr>
              <a:xfrm>
                <a:off x="6271282" y="3882786"/>
                <a:ext cx="108012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5" name="Přímá spojnice 74"/>
              <p:cNvCxnSpPr/>
              <p:nvPr/>
            </p:nvCxnSpPr>
            <p:spPr>
              <a:xfrm flipV="1">
                <a:off x="6358007" y="3929320"/>
                <a:ext cx="288032" cy="37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V="1">
                <a:off x="6041854" y="3728870"/>
                <a:ext cx="324036" cy="1657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Skupina 84"/>
          <p:cNvGrpSpPr/>
          <p:nvPr/>
        </p:nvGrpSpPr>
        <p:grpSpPr>
          <a:xfrm>
            <a:off x="6712929" y="3508540"/>
            <a:ext cx="1454607" cy="1116124"/>
            <a:chOff x="5508104" y="3789040"/>
            <a:chExt cx="1454607" cy="1116124"/>
          </a:xfrm>
        </p:grpSpPr>
        <p:sp>
          <p:nvSpPr>
            <p:cNvPr id="86" name="Vývojový diagram: sumační spojení 85"/>
            <p:cNvSpPr/>
            <p:nvPr/>
          </p:nvSpPr>
          <p:spPr>
            <a:xfrm>
              <a:off x="6110050" y="3789040"/>
              <a:ext cx="288032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7" name="Přímá spojnice 86"/>
            <p:cNvCxnSpPr>
              <a:stCxn id="86" idx="2"/>
            </p:cNvCxnSpPr>
            <p:nvPr/>
          </p:nvCxnSpPr>
          <p:spPr>
            <a:xfrm flipH="1">
              <a:off x="5508104" y="3933056"/>
              <a:ext cx="6019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/>
            <p:cNvCxnSpPr>
              <a:stCxn id="86" idx="6"/>
            </p:cNvCxnSpPr>
            <p:nvPr/>
          </p:nvCxnSpPr>
          <p:spPr>
            <a:xfrm>
              <a:off x="6398082" y="3933056"/>
              <a:ext cx="5501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/>
            <p:cNvCxnSpPr/>
            <p:nvPr/>
          </p:nvCxnSpPr>
          <p:spPr>
            <a:xfrm>
              <a:off x="5508104" y="3933056"/>
              <a:ext cx="0" cy="9181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/>
            <p:cNvCxnSpPr/>
            <p:nvPr/>
          </p:nvCxnSpPr>
          <p:spPr>
            <a:xfrm>
              <a:off x="6962711" y="3933056"/>
              <a:ext cx="0" cy="9143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Skupina 90"/>
            <p:cNvGrpSpPr/>
            <p:nvPr/>
          </p:nvGrpSpPr>
          <p:grpSpPr>
            <a:xfrm>
              <a:off x="5508104" y="4797152"/>
              <a:ext cx="1444367" cy="108012"/>
              <a:chOff x="5508104" y="4536995"/>
              <a:chExt cx="1444367" cy="108012"/>
            </a:xfrm>
          </p:grpSpPr>
          <p:sp>
            <p:nvSpPr>
              <p:cNvPr id="92" name="Ovál 91"/>
              <p:cNvSpPr/>
              <p:nvPr/>
            </p:nvSpPr>
            <p:spPr>
              <a:xfrm>
                <a:off x="6286397" y="4536995"/>
                <a:ext cx="108012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3" name="Ovál 92"/>
              <p:cNvSpPr/>
              <p:nvPr/>
            </p:nvSpPr>
            <p:spPr>
              <a:xfrm>
                <a:off x="6577714" y="4536995"/>
                <a:ext cx="108012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4" name="Přímá spojnice 93"/>
              <p:cNvCxnSpPr/>
              <p:nvPr/>
            </p:nvCxnSpPr>
            <p:spPr>
              <a:xfrm flipV="1">
                <a:off x="6664439" y="4583529"/>
                <a:ext cx="288032" cy="37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>
                <a:endCxn id="92" idx="2"/>
              </p:cNvCxnSpPr>
              <p:nvPr/>
            </p:nvCxnSpPr>
            <p:spPr>
              <a:xfrm>
                <a:off x="5508104" y="4581128"/>
                <a:ext cx="778293" cy="987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>
                <a:off x="6340403" y="4536995"/>
                <a:ext cx="2516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Skupina 122"/>
          <p:cNvGrpSpPr/>
          <p:nvPr/>
        </p:nvGrpSpPr>
        <p:grpSpPr>
          <a:xfrm>
            <a:off x="6692821" y="4905164"/>
            <a:ext cx="1454607" cy="1116124"/>
            <a:chOff x="5979965" y="4905164"/>
            <a:chExt cx="1454607" cy="1116124"/>
          </a:xfrm>
        </p:grpSpPr>
        <p:sp>
          <p:nvSpPr>
            <p:cNvPr id="98" name="Vývojový diagram: sumační spojení 97"/>
            <p:cNvSpPr/>
            <p:nvPr/>
          </p:nvSpPr>
          <p:spPr>
            <a:xfrm>
              <a:off x="6581911" y="4905164"/>
              <a:ext cx="288032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9" name="Přímá spojnice 98"/>
            <p:cNvCxnSpPr>
              <a:stCxn id="98" idx="2"/>
            </p:cNvCxnSpPr>
            <p:nvPr/>
          </p:nvCxnSpPr>
          <p:spPr>
            <a:xfrm flipH="1">
              <a:off x="5979965" y="5049180"/>
              <a:ext cx="6019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/>
            <p:cNvCxnSpPr>
              <a:stCxn id="98" idx="6"/>
            </p:cNvCxnSpPr>
            <p:nvPr/>
          </p:nvCxnSpPr>
          <p:spPr>
            <a:xfrm>
              <a:off x="6869943" y="5049180"/>
              <a:ext cx="5501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/>
            <p:cNvCxnSpPr/>
            <p:nvPr/>
          </p:nvCxnSpPr>
          <p:spPr>
            <a:xfrm>
              <a:off x="5979965" y="5049180"/>
              <a:ext cx="0" cy="9181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/>
            <p:cNvCxnSpPr/>
            <p:nvPr/>
          </p:nvCxnSpPr>
          <p:spPr>
            <a:xfrm>
              <a:off x="7434572" y="5049180"/>
              <a:ext cx="0" cy="9143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ál 103"/>
            <p:cNvSpPr/>
            <p:nvPr/>
          </p:nvSpPr>
          <p:spPr>
            <a:xfrm>
              <a:off x="6758258" y="5913276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Ovál 104"/>
            <p:cNvSpPr/>
            <p:nvPr/>
          </p:nvSpPr>
          <p:spPr>
            <a:xfrm>
              <a:off x="7049575" y="5913276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6" name="Přímá spojnice 105"/>
            <p:cNvCxnSpPr/>
            <p:nvPr/>
          </p:nvCxnSpPr>
          <p:spPr>
            <a:xfrm flipV="1">
              <a:off x="7136300" y="5959810"/>
              <a:ext cx="288032" cy="37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>
              <a:endCxn id="104" idx="2"/>
            </p:cNvCxnSpPr>
            <p:nvPr/>
          </p:nvCxnSpPr>
          <p:spPr>
            <a:xfrm>
              <a:off x="5979965" y="5957409"/>
              <a:ext cx="778293" cy="98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>
              <a:stCxn id="104" idx="0"/>
            </p:cNvCxnSpPr>
            <p:nvPr/>
          </p:nvCxnSpPr>
          <p:spPr>
            <a:xfrm flipV="1">
              <a:off x="6812264" y="5805264"/>
              <a:ext cx="302493" cy="1080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Skupina 169"/>
          <p:cNvGrpSpPr/>
          <p:nvPr/>
        </p:nvGrpSpPr>
        <p:grpSpPr>
          <a:xfrm>
            <a:off x="4269521" y="4851305"/>
            <a:ext cx="1454607" cy="1369930"/>
            <a:chOff x="3592937" y="4851305"/>
            <a:chExt cx="1454607" cy="1369930"/>
          </a:xfrm>
        </p:grpSpPr>
        <p:cxnSp>
          <p:nvCxnSpPr>
            <p:cNvPr id="156" name="Přímá spojnice 155"/>
            <p:cNvCxnSpPr/>
            <p:nvPr/>
          </p:nvCxnSpPr>
          <p:spPr>
            <a:xfrm>
              <a:off x="4219656" y="5849397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457365" y="5789187"/>
              <a:ext cx="1800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9" name="Skupina 168"/>
            <p:cNvGrpSpPr/>
            <p:nvPr/>
          </p:nvGrpSpPr>
          <p:grpSpPr>
            <a:xfrm>
              <a:off x="3592937" y="4851305"/>
              <a:ext cx="1454607" cy="1369930"/>
              <a:chOff x="3592937" y="4851305"/>
              <a:chExt cx="1454607" cy="1369930"/>
            </a:xfrm>
          </p:grpSpPr>
          <p:cxnSp>
            <p:nvCxnSpPr>
              <p:cNvPr id="113" name="Přímá spojnice 112"/>
              <p:cNvCxnSpPr/>
              <p:nvPr/>
            </p:nvCxnSpPr>
            <p:spPr>
              <a:xfrm>
                <a:off x="3592937" y="5049180"/>
                <a:ext cx="0" cy="9181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/>
              <p:cNvCxnSpPr/>
              <p:nvPr/>
            </p:nvCxnSpPr>
            <p:spPr>
              <a:xfrm>
                <a:off x="5047544" y="5049180"/>
                <a:ext cx="0" cy="9143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ál 124"/>
              <p:cNvSpPr/>
              <p:nvPr/>
            </p:nvSpPr>
            <p:spPr>
              <a:xfrm>
                <a:off x="4104485" y="5005221"/>
                <a:ext cx="108012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8" name="Ovál 127"/>
              <p:cNvSpPr/>
              <p:nvPr/>
            </p:nvSpPr>
            <p:spPr>
              <a:xfrm>
                <a:off x="4395802" y="5005221"/>
                <a:ext cx="108012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0" name="Přímá spojnice 129"/>
              <p:cNvCxnSpPr/>
              <p:nvPr/>
            </p:nvCxnSpPr>
            <p:spPr>
              <a:xfrm flipV="1">
                <a:off x="4166374" y="4851305"/>
                <a:ext cx="324036" cy="1657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>
                <a:stCxn id="128" idx="6"/>
              </p:cNvCxnSpPr>
              <p:nvPr/>
            </p:nvCxnSpPr>
            <p:spPr>
              <a:xfrm>
                <a:off x="4503814" y="5059227"/>
                <a:ext cx="5437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>
                <a:stCxn id="125" idx="2"/>
              </p:cNvCxnSpPr>
              <p:nvPr/>
            </p:nvCxnSpPr>
            <p:spPr>
              <a:xfrm flipH="1">
                <a:off x="3592937" y="5059227"/>
                <a:ext cx="5115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římá spojnice 156"/>
              <p:cNvCxnSpPr/>
              <p:nvPr/>
            </p:nvCxnSpPr>
            <p:spPr>
              <a:xfrm>
                <a:off x="3931624" y="5779823"/>
                <a:ext cx="144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Přímá spojnice 158"/>
              <p:cNvCxnSpPr/>
              <p:nvPr/>
            </p:nvCxnSpPr>
            <p:spPr>
              <a:xfrm>
                <a:off x="4313349" y="5789187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Přímá spojnice 161"/>
              <p:cNvCxnSpPr/>
              <p:nvPr/>
            </p:nvCxnSpPr>
            <p:spPr>
              <a:xfrm>
                <a:off x="4547375" y="5693582"/>
                <a:ext cx="0" cy="1651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 flipH="1">
                <a:off x="4313349" y="5967282"/>
                <a:ext cx="73419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Přímá spojnice 167"/>
              <p:cNvCxnSpPr/>
              <p:nvPr/>
            </p:nvCxnSpPr>
            <p:spPr>
              <a:xfrm>
                <a:off x="3592937" y="5963546"/>
                <a:ext cx="626719" cy="37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2" name="Skupina 181"/>
          <p:cNvGrpSpPr/>
          <p:nvPr/>
        </p:nvGrpSpPr>
        <p:grpSpPr>
          <a:xfrm>
            <a:off x="1883937" y="4905164"/>
            <a:ext cx="1454607" cy="1296143"/>
            <a:chOff x="1285664" y="4905164"/>
            <a:chExt cx="1454607" cy="1296143"/>
          </a:xfrm>
        </p:grpSpPr>
        <p:sp>
          <p:nvSpPr>
            <p:cNvPr id="59" name="Vývojový diagram: sumační spojení 58"/>
            <p:cNvSpPr/>
            <p:nvPr/>
          </p:nvSpPr>
          <p:spPr>
            <a:xfrm>
              <a:off x="1887610" y="4905164"/>
              <a:ext cx="288032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2" name="Přímá spojnice 61"/>
            <p:cNvCxnSpPr>
              <a:stCxn id="59" idx="2"/>
            </p:cNvCxnSpPr>
            <p:nvPr/>
          </p:nvCxnSpPr>
          <p:spPr>
            <a:xfrm flipH="1">
              <a:off x="1285664" y="5049180"/>
              <a:ext cx="6019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>
              <a:stCxn id="59" idx="6"/>
            </p:cNvCxnSpPr>
            <p:nvPr/>
          </p:nvCxnSpPr>
          <p:spPr>
            <a:xfrm>
              <a:off x="2175642" y="5049180"/>
              <a:ext cx="5501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>
              <a:off x="1285664" y="5049180"/>
              <a:ext cx="0" cy="9181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2740271" y="5049180"/>
              <a:ext cx="0" cy="9143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ál 48"/>
            <p:cNvSpPr/>
            <p:nvPr/>
          </p:nvSpPr>
          <p:spPr>
            <a:xfrm>
              <a:off x="2063957" y="5913276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Ovál 50"/>
            <p:cNvSpPr/>
            <p:nvPr/>
          </p:nvSpPr>
          <p:spPr>
            <a:xfrm>
              <a:off x="2355274" y="5913276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2" name="Přímá spojnice 51"/>
            <p:cNvCxnSpPr/>
            <p:nvPr/>
          </p:nvCxnSpPr>
          <p:spPr>
            <a:xfrm flipV="1">
              <a:off x="2441999" y="5959810"/>
              <a:ext cx="288032" cy="37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/>
            <p:cNvCxnSpPr/>
            <p:nvPr/>
          </p:nvCxnSpPr>
          <p:spPr>
            <a:xfrm>
              <a:off x="2117963" y="5913276"/>
              <a:ext cx="2516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nice 172"/>
            <p:cNvCxnSpPr/>
            <p:nvPr/>
          </p:nvCxnSpPr>
          <p:spPr>
            <a:xfrm>
              <a:off x="1637827" y="5897199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římá spojnice 173"/>
            <p:cNvCxnSpPr/>
            <p:nvPr/>
          </p:nvCxnSpPr>
          <p:spPr>
            <a:xfrm>
              <a:off x="1430204" y="5759895"/>
              <a:ext cx="14401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Skupina 174"/>
            <p:cNvGrpSpPr/>
            <p:nvPr/>
          </p:nvGrpSpPr>
          <p:grpSpPr>
            <a:xfrm>
              <a:off x="1739921" y="5673654"/>
              <a:ext cx="324036" cy="527653"/>
              <a:chOff x="6267997" y="2132856"/>
              <a:chExt cx="324036" cy="527653"/>
            </a:xfrm>
          </p:grpSpPr>
          <p:cxnSp>
            <p:nvCxnSpPr>
              <p:cNvPr id="176" name="Přímá spojnice 175"/>
              <p:cNvCxnSpPr/>
              <p:nvPr/>
            </p:nvCxnSpPr>
            <p:spPr>
              <a:xfrm>
                <a:off x="6267997" y="2228461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6267997" y="2420888"/>
                <a:ext cx="3240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/>
            </p:nvCxnSpPr>
            <p:spPr>
              <a:xfrm>
                <a:off x="6412013" y="2228461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/>
            </p:nvCxnSpPr>
            <p:spPr>
              <a:xfrm>
                <a:off x="6502023" y="2132856"/>
                <a:ext cx="0" cy="1651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1" name="Přímá spojnice 180"/>
            <p:cNvCxnSpPr/>
            <p:nvPr/>
          </p:nvCxnSpPr>
          <p:spPr>
            <a:xfrm>
              <a:off x="1285664" y="5985283"/>
              <a:ext cx="3605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296997"/>
            <a:ext cx="8229600" cy="827747"/>
          </a:xfrm>
        </p:spPr>
        <p:txBody>
          <a:bodyPr/>
          <a:lstStyle/>
          <a:p>
            <a:pPr lvl="0">
              <a:buNone/>
            </a:pPr>
            <a:r>
              <a:rPr lang="cs-CZ" sz="2000" b="1" u="sng" dirty="0">
                <a:solidFill>
                  <a:srgbClr val="0000FF"/>
                </a:solidFill>
              </a:rPr>
              <a:t>Elektrický obvod, </a:t>
            </a:r>
            <a:r>
              <a:rPr lang="cs-CZ" sz="2000" b="1" u="sng" dirty="0" smtClean="0">
                <a:solidFill>
                  <a:srgbClr val="0000FF"/>
                </a:solidFill>
              </a:rPr>
              <a:t>test – List </a:t>
            </a:r>
            <a:r>
              <a:rPr lang="cs-CZ" sz="2000" b="1" u="sng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  <a:ln>
            <a:solidFill>
              <a:schemeClr val="bg1"/>
            </a:solidFill>
          </a:ln>
        </p:spPr>
        <p:txBody>
          <a:bodyPr lIns="91440" tIns="45720" rIns="91440" bIns="45720"/>
          <a:lstStyle/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600" b="1" u="sng" dirty="0" smtClean="0">
                <a:latin typeface="Calibri"/>
              </a:rPr>
              <a:t>Úkol č.       Zadání                                                                                       Nabídka odpovědí</a:t>
            </a:r>
            <a:r>
              <a:rPr lang="cs-CZ" sz="2000" dirty="0" smtClean="0">
                <a:latin typeface="Calibri"/>
              </a:rPr>
              <a:t>                                          </a:t>
            </a:r>
            <a:endParaRPr lang="cs-CZ" sz="2000" dirty="0">
              <a:latin typeface="Calibri"/>
            </a:endParaRP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3.</a:t>
            </a:r>
            <a:r>
              <a:rPr lang="cs-CZ" sz="2000" b="1" dirty="0" smtClean="0">
                <a:latin typeface="Calibri"/>
              </a:rPr>
              <a:t>          </a:t>
            </a:r>
            <a:r>
              <a:rPr lang="cs-CZ" sz="2000" dirty="0">
                <a:latin typeface="Calibri"/>
              </a:rPr>
              <a:t>Ve kterém místě (A, B, C, D )         </a:t>
            </a:r>
            <a:r>
              <a:rPr lang="cs-CZ" sz="2000" dirty="0" smtClean="0">
                <a:latin typeface="Calibri"/>
              </a:rPr>
              <a:t>                  </a:t>
            </a:r>
            <a:r>
              <a:rPr lang="cs-CZ" sz="2000" b="1" dirty="0" smtClean="0">
                <a:latin typeface="Calibri"/>
              </a:rPr>
              <a:t>A                B</a:t>
            </a:r>
            <a:r>
              <a:rPr lang="cs-CZ" sz="2000" dirty="0" smtClean="0">
                <a:latin typeface="Calibri"/>
              </a:rPr>
              <a:t>                  </a:t>
            </a:r>
            <a:endParaRPr lang="cs-CZ" sz="2000" dirty="0">
              <a:latin typeface="Calibri"/>
            </a:endParaRP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            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>
                <a:latin typeface="Calibri"/>
              </a:rPr>
              <a:t>je zapojen elektrický zvonek ?</a:t>
            </a:r>
            <a:r>
              <a:rPr lang="cs-CZ" sz="2000" b="1" dirty="0">
                <a:latin typeface="Calibri"/>
              </a:rPr>
              <a:t>    </a:t>
            </a:r>
            <a:r>
              <a:rPr lang="cs-CZ" sz="2000" b="1" dirty="0" smtClean="0">
                <a:latin typeface="Calibri"/>
              </a:rPr>
              <a:t>                   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    </a:t>
            </a:r>
            <a:endParaRPr lang="cs-CZ" sz="2000" b="1" dirty="0">
              <a:latin typeface="Calibri"/>
            </a:endParaRP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          C                       D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------------------------------------------------------------------------------------------------------------------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4</a:t>
            </a:r>
            <a:r>
              <a:rPr lang="cs-CZ" sz="2000" dirty="0" smtClean="0">
                <a:latin typeface="Calibri"/>
              </a:rPr>
              <a:t>.</a:t>
            </a:r>
            <a:r>
              <a:rPr lang="cs-CZ" sz="2000" b="1" dirty="0" smtClean="0">
                <a:latin typeface="Calibri"/>
              </a:rPr>
              <a:t>            </a:t>
            </a:r>
            <a:r>
              <a:rPr lang="cs-CZ" sz="2000" dirty="0" smtClean="0">
                <a:latin typeface="Calibri"/>
              </a:rPr>
              <a:t>Napětí elektrického článku je :                                    </a:t>
            </a:r>
            <a:r>
              <a:rPr lang="cs-CZ" sz="2000" b="1" dirty="0" smtClean="0">
                <a:latin typeface="Calibri"/>
              </a:rPr>
              <a:t>A </a:t>
            </a:r>
            <a:r>
              <a:rPr lang="cs-CZ" sz="2000" dirty="0" smtClean="0">
                <a:latin typeface="Calibri"/>
              </a:rPr>
              <a:t> 1,5,V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 B  </a:t>
            </a:r>
            <a:r>
              <a:rPr lang="cs-CZ" sz="2000" dirty="0" smtClean="0">
                <a:latin typeface="Calibri"/>
              </a:rPr>
              <a:t>2 V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4,5 V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6 V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-------------------------------------------------------------------------------------------------------</a:t>
            </a:r>
          </a:p>
          <a:p>
            <a:pPr marL="457200" lvl="0" indent="-457200" hangingPunct="1">
              <a:spcBef>
                <a:spcPts val="800"/>
              </a:spcBef>
              <a:spcAft>
                <a:spcPts val="0"/>
              </a:spcAft>
              <a:buSzPct val="100000"/>
              <a:buAutoNum type="arabicPeriod" startAt="5"/>
            </a:pPr>
            <a:r>
              <a:rPr lang="cs-CZ" sz="2000" dirty="0" smtClean="0">
                <a:latin typeface="Calibri"/>
              </a:rPr>
              <a:t>       Hlavní částí tepelné pojistky je :    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skleněná trubička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B</a:t>
            </a:r>
            <a:r>
              <a:rPr lang="cs-CZ" sz="2000" dirty="0" smtClean="0">
                <a:latin typeface="Calibri"/>
              </a:rPr>
              <a:t>  keramický obal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>
                <a:latin typeface="Calibri"/>
              </a:rPr>
              <a:t> </a:t>
            </a:r>
            <a:r>
              <a:rPr lang="cs-CZ" sz="2000" b="1" dirty="0" smtClean="0">
                <a:latin typeface="Calibri"/>
              </a:rPr>
              <a:t>                                                                                                C  </a:t>
            </a:r>
            <a:r>
              <a:rPr lang="cs-CZ" sz="2000" dirty="0" smtClean="0">
                <a:latin typeface="Calibri"/>
              </a:rPr>
              <a:t>tavný drátek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kovové kontakty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</a:t>
            </a:r>
            <a:endParaRPr lang="cs-CZ" sz="36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cs-CZ" dirty="0">
              <a:latin typeface="Calibri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60121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5554294" y="1456157"/>
            <a:ext cx="2444306" cy="1488585"/>
            <a:chOff x="5508104" y="2162166"/>
            <a:chExt cx="2444306" cy="1488585"/>
          </a:xfrm>
        </p:grpSpPr>
        <p:cxnSp>
          <p:nvCxnSpPr>
            <p:cNvPr id="81" name="Přímá spojnice 80"/>
            <p:cNvCxnSpPr/>
            <p:nvPr/>
          </p:nvCxnSpPr>
          <p:spPr>
            <a:xfrm>
              <a:off x="6154857" y="328523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>
              <a:off x="5902829" y="3217586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/>
            <p:cNvGrpSpPr/>
            <p:nvPr/>
          </p:nvGrpSpPr>
          <p:grpSpPr>
            <a:xfrm>
              <a:off x="5508104" y="2162166"/>
              <a:ext cx="2444306" cy="1488585"/>
              <a:chOff x="5508104" y="2162166"/>
              <a:chExt cx="2444306" cy="1488585"/>
            </a:xfrm>
          </p:grpSpPr>
          <p:grpSp>
            <p:nvGrpSpPr>
              <p:cNvPr id="24" name="Skupina 23"/>
              <p:cNvGrpSpPr/>
              <p:nvPr/>
            </p:nvGrpSpPr>
            <p:grpSpPr>
              <a:xfrm>
                <a:off x="6073050" y="2162166"/>
                <a:ext cx="468052" cy="345028"/>
                <a:chOff x="2843808" y="3068960"/>
                <a:chExt cx="936104" cy="792088"/>
              </a:xfrm>
            </p:grpSpPr>
            <p:sp>
              <p:nvSpPr>
                <p:cNvPr id="4" name="Oblouk 3"/>
                <p:cNvSpPr/>
                <p:nvPr/>
              </p:nvSpPr>
              <p:spPr>
                <a:xfrm>
                  <a:off x="2843808" y="3068960"/>
                  <a:ext cx="936104" cy="792088"/>
                </a:xfrm>
                <a:prstGeom prst="arc">
                  <a:avLst>
                    <a:gd name="adj1" fmla="val 11176336"/>
                    <a:gd name="adj2" fmla="val 0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" name="Přímá spojnice 5"/>
                <p:cNvCxnSpPr>
                  <a:stCxn id="4" idx="0"/>
                  <a:endCxn id="4" idx="2"/>
                </p:cNvCxnSpPr>
                <p:nvPr/>
              </p:nvCxnSpPr>
              <p:spPr>
                <a:xfrm>
                  <a:off x="2847707" y="3413988"/>
                  <a:ext cx="932205" cy="5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13"/>
                <p:cNvCxnSpPr/>
                <p:nvPr/>
              </p:nvCxnSpPr>
              <p:spPr>
                <a:xfrm>
                  <a:off x="3203848" y="3439496"/>
                  <a:ext cx="0" cy="3495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>
                <a:xfrm>
                  <a:off x="3423926" y="3439496"/>
                  <a:ext cx="0" cy="3495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Vývojový diagram: sumační spojení 41"/>
              <p:cNvSpPr/>
              <p:nvPr/>
            </p:nvSpPr>
            <p:spPr>
              <a:xfrm>
                <a:off x="7031733" y="2334680"/>
                <a:ext cx="311008" cy="288032"/>
              </a:xfrm>
              <a:prstGeom prst="flowChartSummingJunc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3" name="Přímá spojnice 42"/>
              <p:cNvCxnSpPr>
                <a:stCxn id="42" idx="2"/>
              </p:cNvCxnSpPr>
              <p:nvPr/>
            </p:nvCxnSpPr>
            <p:spPr>
              <a:xfrm flipH="1" flipV="1">
                <a:off x="6363109" y="2475828"/>
                <a:ext cx="668624" cy="2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>
                <a:stCxn id="42" idx="6"/>
              </p:cNvCxnSpPr>
              <p:nvPr/>
            </p:nvCxnSpPr>
            <p:spPr>
              <a:xfrm>
                <a:off x="7342741" y="2478696"/>
                <a:ext cx="5940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5508104" y="2478696"/>
                <a:ext cx="0" cy="9181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7952410" y="2478696"/>
                <a:ext cx="0" cy="9143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ál 52"/>
              <p:cNvSpPr/>
              <p:nvPr/>
            </p:nvSpPr>
            <p:spPr>
              <a:xfrm>
                <a:off x="7222147" y="3342792"/>
                <a:ext cx="116628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Ovál 56"/>
              <p:cNvSpPr/>
              <p:nvPr/>
            </p:nvSpPr>
            <p:spPr>
              <a:xfrm>
                <a:off x="7536702" y="3342792"/>
                <a:ext cx="116628" cy="1080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8" name="Přímá spojnice 57"/>
              <p:cNvCxnSpPr/>
              <p:nvPr/>
            </p:nvCxnSpPr>
            <p:spPr>
              <a:xfrm flipV="1">
                <a:off x="7630345" y="3389326"/>
                <a:ext cx="311008" cy="37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>
                <a:stCxn id="53" idx="0"/>
              </p:cNvCxnSpPr>
              <p:nvPr/>
            </p:nvCxnSpPr>
            <p:spPr>
              <a:xfrm flipV="1">
                <a:off x="7280461" y="3234780"/>
                <a:ext cx="326622" cy="1080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5508104" y="2475828"/>
                <a:ext cx="74496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V="1">
                <a:off x="5521104" y="3386126"/>
                <a:ext cx="288032" cy="145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/>
              <p:cNvGrpSpPr/>
              <p:nvPr/>
            </p:nvGrpSpPr>
            <p:grpSpPr>
              <a:xfrm>
                <a:off x="5966152" y="3217904"/>
                <a:ext cx="93693" cy="432048"/>
                <a:chOff x="3909609" y="3404436"/>
                <a:chExt cx="93693" cy="432048"/>
              </a:xfrm>
            </p:grpSpPr>
            <p:cxnSp>
              <p:nvCxnSpPr>
                <p:cNvPr id="72" name="Přímá spojnice 71"/>
                <p:cNvCxnSpPr/>
                <p:nvPr/>
              </p:nvCxnSpPr>
              <p:spPr>
                <a:xfrm>
                  <a:off x="3909609" y="3464646"/>
                  <a:ext cx="0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/>
                <p:cNvCxnSpPr/>
                <p:nvPr/>
              </p:nvCxnSpPr>
              <p:spPr>
                <a:xfrm>
                  <a:off x="4003302" y="3404436"/>
                  <a:ext cx="0" cy="43204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Přímá spojnice 83"/>
              <p:cNvCxnSpPr/>
              <p:nvPr/>
            </p:nvCxnSpPr>
            <p:spPr>
              <a:xfrm>
                <a:off x="6248550" y="3218703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6392566" y="3218703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6482576" y="3123098"/>
                <a:ext cx="0" cy="1651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H="1">
                <a:off x="5665120" y="3123098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>
                <a:stCxn id="53" idx="2"/>
              </p:cNvCxnSpPr>
              <p:nvPr/>
            </p:nvCxnSpPr>
            <p:spPr>
              <a:xfrm flipH="1">
                <a:off x="6253070" y="3396798"/>
                <a:ext cx="969077" cy="38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5809136" y="3288786"/>
                <a:ext cx="0" cy="2053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17765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296997"/>
            <a:ext cx="8229600" cy="827747"/>
          </a:xfrm>
        </p:spPr>
        <p:txBody>
          <a:bodyPr/>
          <a:lstStyle/>
          <a:p>
            <a:pPr lvl="0"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Elektrický obvod, test – List </a:t>
            </a:r>
            <a:r>
              <a:rPr lang="cs-CZ" sz="2000" b="1" u="sng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  <a:ln>
            <a:solidFill>
              <a:schemeClr val="bg1"/>
            </a:solidFill>
          </a:ln>
        </p:spPr>
        <p:txBody>
          <a:bodyPr lIns="91440" tIns="45720" rIns="91440" bIns="45720"/>
          <a:lstStyle/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600" b="1" u="sng" dirty="0" smtClean="0">
                <a:latin typeface="Calibri"/>
              </a:rPr>
              <a:t>Úkol č.       Zadání                                                                                    Nabídka odpovědí , odpovědi                                         </a:t>
            </a:r>
            <a:endParaRPr lang="cs-CZ" sz="1600" b="1" u="sng" dirty="0">
              <a:latin typeface="Calibri"/>
            </a:endParaRPr>
          </a:p>
          <a:p>
            <a:pPr marL="0" lvl="0" indent="0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6.           Vyber trojici látek, které jsou 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železo, porcelán, tuha                          </a:t>
            </a:r>
            <a:endParaRPr lang="cs-CZ" sz="20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              </a:t>
            </a:r>
            <a:r>
              <a:rPr lang="cs-CZ" sz="2000" dirty="0" smtClean="0">
                <a:latin typeface="Calibri"/>
              </a:rPr>
              <a:t>všechny vodiči elektrického</a:t>
            </a:r>
            <a:r>
              <a:rPr lang="cs-CZ" sz="2000" b="1" dirty="0" smtClean="0">
                <a:latin typeface="Calibri"/>
              </a:rPr>
              <a:t>                        B  </a:t>
            </a:r>
            <a:r>
              <a:rPr lang="cs-CZ" sz="2000" dirty="0" smtClean="0">
                <a:latin typeface="Calibri"/>
              </a:rPr>
              <a:t>dřevo, olovo, papír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proudu.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měď, ocel, hliník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           D  </a:t>
            </a:r>
            <a:r>
              <a:rPr lang="cs-CZ" sz="2000" dirty="0" smtClean="0">
                <a:latin typeface="Calibri"/>
              </a:rPr>
              <a:t>stříbro, zlato, sklo</a:t>
            </a:r>
            <a:r>
              <a:rPr lang="cs-CZ" sz="2000" b="1" dirty="0" smtClean="0">
                <a:latin typeface="Calibri"/>
              </a:rPr>
              <a:t>       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------------------------------------------------------------------------------------------------------------------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7</a:t>
            </a:r>
            <a:r>
              <a:rPr lang="cs-CZ" sz="2000" dirty="0" smtClean="0">
                <a:latin typeface="Calibri"/>
              </a:rPr>
              <a:t>.        V jakých elektrárnách se                                               </a:t>
            </a:r>
            <a:r>
              <a:rPr lang="cs-CZ" sz="2000" b="1" dirty="0" smtClean="0">
                <a:latin typeface="Calibri"/>
              </a:rPr>
              <a:t>A </a:t>
            </a:r>
            <a:r>
              <a:rPr lang="cs-CZ" sz="2000" dirty="0" smtClean="0">
                <a:latin typeface="Calibri"/>
              </a:rPr>
              <a:t>…………………………..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v ČR vyrábí elektřina ?                                                 </a:t>
            </a:r>
            <a:r>
              <a:rPr lang="cs-CZ" sz="2000" b="1" dirty="0" smtClean="0">
                <a:latin typeface="Calibri"/>
              </a:rPr>
              <a:t> B </a:t>
            </a:r>
            <a:r>
              <a:rPr lang="cs-CZ" sz="2000" dirty="0" smtClean="0">
                <a:latin typeface="Calibri"/>
              </a:rPr>
              <a:t>………………………….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…………………………..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………………………….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E</a:t>
            </a:r>
            <a:r>
              <a:rPr lang="cs-CZ" sz="2000" dirty="0" smtClean="0">
                <a:latin typeface="Calibri"/>
              </a:rPr>
              <a:t>  ……………………………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endParaRPr lang="cs-CZ" sz="20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endParaRPr lang="cs-CZ" sz="2000" dirty="0" smtClean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-------------------------------------------------------------------------------------------------------</a:t>
            </a:r>
          </a:p>
          <a:p>
            <a:pPr marL="0" lvl="0" indent="0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</a:t>
            </a:r>
            <a:endParaRPr lang="cs-CZ" sz="36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cs-CZ" dirty="0">
              <a:latin typeface="Calibri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60121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Documents and Settings\User\Local Settings\Temporary Internet Files\Content.IE5\FSZOS59Y\MC900104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39495"/>
            <a:ext cx="1584176" cy="158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ser\Local Settings\Temporary Internet Files\Content.IE5\5EOL1649\MC9001049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2419"/>
            <a:ext cx="1512168" cy="150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ser\Local Settings\Temporary Internet Files\Content.IE5\FSZOS59Y\MC90010496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83691"/>
            <a:ext cx="1447495" cy="144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ser\Local Settings\Temporary Internet Files\Content.IE5\JVGVY6PC\MC9004418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819" y="5234608"/>
            <a:ext cx="1130424" cy="11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ser\Local Settings\Temporary Internet Files\Content.IE5\JVGVY6PC\MC90019783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651" y="3759648"/>
            <a:ext cx="1560459" cy="106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553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296997"/>
            <a:ext cx="8229600" cy="827747"/>
          </a:xfrm>
        </p:spPr>
        <p:txBody>
          <a:bodyPr/>
          <a:lstStyle/>
          <a:p>
            <a:pPr lvl="0"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Elektrický obvod, test – List </a:t>
            </a:r>
            <a:r>
              <a:rPr lang="cs-CZ" sz="2000" b="1" u="sng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  <a:ln>
            <a:solidFill>
              <a:schemeClr val="bg1"/>
            </a:solidFill>
          </a:ln>
        </p:spPr>
        <p:txBody>
          <a:bodyPr lIns="91440" tIns="45720" rIns="91440" bIns="45720"/>
          <a:lstStyle/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600" b="1" u="sng" dirty="0" smtClean="0">
                <a:latin typeface="Calibri"/>
              </a:rPr>
              <a:t>Úkol č.       Zadání                                                                                       Nabídka odpovědí</a:t>
            </a:r>
            <a:r>
              <a:rPr lang="cs-CZ" sz="2000" dirty="0" smtClean="0">
                <a:latin typeface="Calibri"/>
              </a:rPr>
              <a:t>                                          </a:t>
            </a:r>
            <a:endParaRPr lang="cs-CZ" sz="2000" dirty="0">
              <a:latin typeface="Calibri"/>
            </a:endParaRPr>
          </a:p>
          <a:p>
            <a:pPr marL="0" lvl="0" indent="0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8</a:t>
            </a:r>
            <a:r>
              <a:rPr lang="cs-CZ" sz="2000" dirty="0" smtClean="0">
                <a:latin typeface="Calibri"/>
              </a:rPr>
              <a:t>.           Mezi nevodiče ( izolanty)                                    </a:t>
            </a:r>
            <a:r>
              <a:rPr lang="cs-CZ" sz="2000" b="1" dirty="0" smtClean="0">
                <a:latin typeface="Calibri"/>
              </a:rPr>
              <a:t>A  </a:t>
            </a:r>
            <a:r>
              <a:rPr lang="cs-CZ" sz="2000" dirty="0" smtClean="0">
                <a:latin typeface="Calibri"/>
              </a:rPr>
              <a:t>plasty                         </a:t>
            </a:r>
            <a:endParaRPr lang="cs-CZ" sz="20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              </a:t>
            </a:r>
            <a:r>
              <a:rPr lang="cs-CZ" sz="2000" b="1" dirty="0" smtClean="0">
                <a:latin typeface="Calibri"/>
              </a:rPr>
              <a:t>ne</a:t>
            </a:r>
            <a:r>
              <a:rPr lang="cs-CZ" sz="2000" dirty="0" smtClean="0">
                <a:latin typeface="Calibri"/>
              </a:rPr>
              <a:t>patří :</a:t>
            </a:r>
            <a:r>
              <a:rPr lang="cs-CZ" sz="2000" b="1" dirty="0" smtClean="0">
                <a:latin typeface="Calibri"/>
              </a:rPr>
              <a:t>                                                                 B  </a:t>
            </a:r>
            <a:r>
              <a:rPr lang="cs-CZ" sz="2000" dirty="0" smtClean="0">
                <a:latin typeface="Calibri"/>
              </a:rPr>
              <a:t>tuha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 porcelán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                 D  </a:t>
            </a: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sklo</a:t>
            </a:r>
            <a:r>
              <a:rPr lang="cs-CZ" sz="2000" b="1" dirty="0" smtClean="0">
                <a:latin typeface="Calibri"/>
              </a:rPr>
              <a:t>      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------------------------------------------------------------------------------------------------------------------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>
                <a:latin typeface="Calibri"/>
              </a:rPr>
              <a:t>9</a:t>
            </a:r>
            <a:r>
              <a:rPr lang="cs-CZ" sz="2000" dirty="0" smtClean="0">
                <a:latin typeface="Calibri"/>
              </a:rPr>
              <a:t>.         Po uzavření spínače se rozsvítí nejdříve                   </a:t>
            </a:r>
            <a:r>
              <a:rPr lang="cs-CZ" sz="2000" b="1" dirty="0" smtClean="0">
                <a:latin typeface="Calibri"/>
              </a:rPr>
              <a:t>A </a:t>
            </a: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č. 1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</a:t>
            </a: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žárovka :                                2             </a:t>
            </a:r>
            <a:r>
              <a:rPr lang="cs-CZ" sz="2000" b="1" dirty="0" smtClean="0">
                <a:latin typeface="Calibri"/>
              </a:rPr>
              <a:t>                         B  </a:t>
            </a:r>
            <a:r>
              <a:rPr lang="cs-CZ" sz="2000" dirty="0" smtClean="0">
                <a:latin typeface="Calibri"/>
              </a:rPr>
              <a:t>č. 2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č. 3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1                                                   3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žádná žárovka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endParaRPr lang="cs-CZ" sz="20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endParaRPr lang="cs-CZ" sz="2000" dirty="0" smtClean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-------------------------------------------------------------------------------------------------------</a:t>
            </a:r>
          </a:p>
          <a:p>
            <a:pPr marL="0" lvl="0" indent="0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</a:t>
            </a:r>
            <a:endParaRPr lang="cs-CZ" sz="36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cs-CZ" dirty="0">
              <a:latin typeface="Calibri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60121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3202529" y="5560180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2856808" y="5563732"/>
            <a:ext cx="0" cy="2053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Skupina 79"/>
          <p:cNvGrpSpPr/>
          <p:nvPr/>
        </p:nvGrpSpPr>
        <p:grpSpPr>
          <a:xfrm>
            <a:off x="2401784" y="4318726"/>
            <a:ext cx="2742745" cy="1606971"/>
            <a:chOff x="2401784" y="4318726"/>
            <a:chExt cx="2742745" cy="1606971"/>
          </a:xfrm>
        </p:grpSpPr>
        <p:sp>
          <p:nvSpPr>
            <p:cNvPr id="47" name="Ovál 46"/>
            <p:cNvSpPr/>
            <p:nvPr/>
          </p:nvSpPr>
          <p:spPr>
            <a:xfrm>
              <a:off x="4269819" y="5617738"/>
              <a:ext cx="116628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9" name="Přímá spojnice 38"/>
            <p:cNvCxnSpPr/>
            <p:nvPr/>
          </p:nvCxnSpPr>
          <p:spPr>
            <a:xfrm>
              <a:off x="2950501" y="5492532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2571376" y="4318726"/>
              <a:ext cx="2428706" cy="288032"/>
              <a:chOff x="2555776" y="4609626"/>
              <a:chExt cx="2428706" cy="288032"/>
            </a:xfrm>
          </p:grpSpPr>
          <p:sp>
            <p:nvSpPr>
              <p:cNvPr id="42" name="Vývojový diagram: sumační spojení 41"/>
              <p:cNvSpPr/>
              <p:nvPr/>
            </p:nvSpPr>
            <p:spPr>
              <a:xfrm>
                <a:off x="4079405" y="4609626"/>
                <a:ext cx="311008" cy="288032"/>
              </a:xfrm>
              <a:prstGeom prst="flowChartSummingJunc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3" name="Přímá spojnice 42"/>
              <p:cNvCxnSpPr>
                <a:stCxn id="42" idx="2"/>
              </p:cNvCxnSpPr>
              <p:nvPr/>
            </p:nvCxnSpPr>
            <p:spPr>
              <a:xfrm flipH="1" flipV="1">
                <a:off x="2555776" y="4750774"/>
                <a:ext cx="1523629" cy="2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>
                <a:stCxn id="42" idx="6"/>
              </p:cNvCxnSpPr>
              <p:nvPr/>
            </p:nvCxnSpPr>
            <p:spPr>
              <a:xfrm>
                <a:off x="4390413" y="4753642"/>
                <a:ext cx="5940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Přímá spojnice 44"/>
            <p:cNvCxnSpPr/>
            <p:nvPr/>
          </p:nvCxnSpPr>
          <p:spPr>
            <a:xfrm>
              <a:off x="2555776" y="5085184"/>
              <a:ext cx="0" cy="586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4994553" y="5229200"/>
              <a:ext cx="5529" cy="4388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ál 47"/>
            <p:cNvSpPr/>
            <p:nvPr/>
          </p:nvSpPr>
          <p:spPr>
            <a:xfrm>
              <a:off x="4584374" y="5617738"/>
              <a:ext cx="116628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9" name="Přímá spojnice 48"/>
            <p:cNvCxnSpPr/>
            <p:nvPr/>
          </p:nvCxnSpPr>
          <p:spPr>
            <a:xfrm flipV="1">
              <a:off x="4678017" y="5664272"/>
              <a:ext cx="311008" cy="37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>
              <a:stCxn id="47" idx="0"/>
            </p:cNvCxnSpPr>
            <p:nvPr/>
          </p:nvCxnSpPr>
          <p:spPr>
            <a:xfrm flipV="1">
              <a:off x="4328133" y="5509726"/>
              <a:ext cx="326622" cy="1080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/>
            <p:nvPr/>
          </p:nvCxnSpPr>
          <p:spPr>
            <a:xfrm flipV="1">
              <a:off x="2568776" y="5661072"/>
              <a:ext cx="288032" cy="145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Skupina 52"/>
            <p:cNvGrpSpPr/>
            <p:nvPr/>
          </p:nvGrpSpPr>
          <p:grpSpPr>
            <a:xfrm>
              <a:off x="3013824" y="5492850"/>
              <a:ext cx="93693" cy="432048"/>
              <a:chOff x="3909609" y="3404436"/>
              <a:chExt cx="93693" cy="432048"/>
            </a:xfrm>
          </p:grpSpPr>
          <p:cxnSp>
            <p:nvCxnSpPr>
              <p:cNvPr id="60" name="Přímá spojnice 59"/>
              <p:cNvCxnSpPr/>
              <p:nvPr/>
            </p:nvCxnSpPr>
            <p:spPr>
              <a:xfrm>
                <a:off x="3909609" y="346464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4003302" y="3404436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Přímá spojnice 53"/>
            <p:cNvCxnSpPr/>
            <p:nvPr/>
          </p:nvCxnSpPr>
          <p:spPr>
            <a:xfrm>
              <a:off x="3296222" y="5493649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3440238" y="5493649"/>
              <a:ext cx="1800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3530248" y="5398044"/>
              <a:ext cx="0" cy="1651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 flipH="1">
              <a:off x="2712792" y="5398044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>
              <a:stCxn id="47" idx="2"/>
            </p:cNvCxnSpPr>
            <p:nvPr/>
          </p:nvCxnSpPr>
          <p:spPr>
            <a:xfrm flipH="1">
              <a:off x="3300742" y="5671744"/>
              <a:ext cx="969077" cy="38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Vývojový diagram: sumační spojení 73"/>
            <p:cNvSpPr/>
            <p:nvPr/>
          </p:nvSpPr>
          <p:spPr>
            <a:xfrm>
              <a:off x="2401784" y="4797152"/>
              <a:ext cx="311008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Vývojový diagram: sumační spojení 76"/>
            <p:cNvSpPr/>
            <p:nvPr/>
          </p:nvSpPr>
          <p:spPr>
            <a:xfrm>
              <a:off x="4833521" y="4930522"/>
              <a:ext cx="311008" cy="288032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9" name="Přímá spojnice 68"/>
            <p:cNvCxnSpPr>
              <a:endCxn id="77" idx="0"/>
            </p:cNvCxnSpPr>
            <p:nvPr/>
          </p:nvCxnSpPr>
          <p:spPr>
            <a:xfrm>
              <a:off x="4989025" y="4459874"/>
              <a:ext cx="0" cy="4706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/>
            <p:cNvCxnSpPr>
              <a:endCxn id="74" idx="0"/>
            </p:cNvCxnSpPr>
            <p:nvPr/>
          </p:nvCxnSpPr>
          <p:spPr>
            <a:xfrm flipH="1">
              <a:off x="2557288" y="4459874"/>
              <a:ext cx="11488" cy="3372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5957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188641"/>
            <a:ext cx="8229600" cy="720079"/>
          </a:xfrm>
        </p:spPr>
        <p:txBody>
          <a:bodyPr/>
          <a:lstStyle/>
          <a:p>
            <a:pPr lvl="0"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Elektrický obvod, test – List </a:t>
            </a:r>
            <a:r>
              <a:rPr lang="cs-CZ" sz="2000" b="1" u="sng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692696"/>
            <a:ext cx="8229600" cy="5976664"/>
          </a:xfrm>
          <a:ln>
            <a:solidFill>
              <a:schemeClr val="bg1"/>
            </a:solidFill>
          </a:ln>
        </p:spPr>
        <p:txBody>
          <a:bodyPr lIns="91440" tIns="45720" rIns="91440" bIns="45720"/>
          <a:lstStyle/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600" b="1" u="sng" dirty="0" smtClean="0">
                <a:latin typeface="Calibri"/>
              </a:rPr>
              <a:t>Úkol č.       Zadání                                                                                            Nabídka odpovědí</a:t>
            </a:r>
            <a:r>
              <a:rPr lang="cs-CZ" sz="2000" dirty="0" smtClean="0">
                <a:latin typeface="Calibri"/>
              </a:rPr>
              <a:t>                                          </a:t>
            </a:r>
            <a:endParaRPr lang="cs-CZ" sz="2000" dirty="0">
              <a:latin typeface="Calibri"/>
            </a:endParaRP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10.          Mezi tepelné elektrické                        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žehlička                        </a:t>
            </a:r>
            <a:endParaRPr lang="cs-CZ" sz="2000" dirty="0">
              <a:latin typeface="Calibri"/>
            </a:endParaRP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               </a:t>
            </a:r>
            <a:r>
              <a:rPr lang="cs-CZ" sz="2000" dirty="0" smtClean="0">
                <a:latin typeface="Calibri"/>
              </a:rPr>
              <a:t>spotřebiče nepatří :</a:t>
            </a:r>
            <a:r>
              <a:rPr lang="cs-CZ" sz="2000" b="1" dirty="0" smtClean="0">
                <a:latin typeface="Calibri"/>
              </a:rPr>
              <a:t>                                                    B  </a:t>
            </a:r>
            <a:r>
              <a:rPr lang="cs-CZ" sz="2000" dirty="0" smtClean="0">
                <a:latin typeface="Calibri"/>
              </a:rPr>
              <a:t>lednička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elektrický zvonek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b="1" dirty="0" smtClean="0">
                <a:latin typeface="Calibri"/>
              </a:rPr>
              <a:t>                                                                                                       D  </a:t>
            </a:r>
            <a:r>
              <a:rPr lang="cs-CZ" sz="2000" dirty="0" smtClean="0">
                <a:latin typeface="Calibri"/>
              </a:rPr>
              <a:t>vysoušeč vlasů</a:t>
            </a:r>
            <a:r>
              <a:rPr lang="cs-CZ" sz="2000" b="1" dirty="0" smtClean="0">
                <a:latin typeface="Calibri"/>
              </a:rPr>
              <a:t>                         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------------------------------------------------------------------------------------------------------------------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11</a:t>
            </a:r>
            <a:r>
              <a:rPr lang="cs-CZ" sz="2000" dirty="0" smtClean="0">
                <a:latin typeface="Calibri"/>
              </a:rPr>
              <a:t>.          Elektrický obvod se chrání                                    </a:t>
            </a:r>
            <a:r>
              <a:rPr lang="cs-CZ" sz="2000" b="1" dirty="0" smtClean="0">
                <a:latin typeface="Calibri"/>
              </a:rPr>
              <a:t>A  </a:t>
            </a:r>
            <a:r>
              <a:rPr lang="cs-CZ" sz="2000" dirty="0" smtClean="0">
                <a:latin typeface="Calibri"/>
              </a:rPr>
              <a:t>voltmetrem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            </a:t>
            </a: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proti zkratu :                                                          </a:t>
            </a:r>
            <a:r>
              <a:rPr lang="cs-CZ" sz="2000" b="1" dirty="0" smtClean="0">
                <a:latin typeface="Calibri"/>
              </a:rPr>
              <a:t> B  </a:t>
            </a:r>
            <a:r>
              <a:rPr lang="cs-CZ" sz="2000" dirty="0" smtClean="0">
                <a:latin typeface="Calibri"/>
              </a:rPr>
              <a:t>jističem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ampérmetrem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větráčkem                                               </a:t>
            </a:r>
          </a:p>
          <a:p>
            <a:pPr marL="343082" lvl="0" indent="-343082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 smtClean="0">
                <a:latin typeface="Calibri"/>
              </a:rPr>
              <a:t>-------------------------------------------------------------------------------------------------------</a:t>
            </a:r>
          </a:p>
          <a:p>
            <a:pPr marL="457200" lvl="0" indent="-45720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AutoNum type="arabicPeriod" startAt="12"/>
            </a:pPr>
            <a:r>
              <a:rPr lang="cs-CZ" sz="2000" dirty="0" smtClean="0">
                <a:latin typeface="Calibri"/>
              </a:rPr>
              <a:t>         Elektrické napětí :                                  </a:t>
            </a:r>
            <a:r>
              <a:rPr lang="cs-CZ" sz="2000" b="1" dirty="0" smtClean="0">
                <a:latin typeface="Calibri"/>
              </a:rPr>
              <a:t>A</a:t>
            </a:r>
            <a:r>
              <a:rPr lang="cs-CZ" sz="2000" dirty="0" smtClean="0">
                <a:latin typeface="Calibri"/>
              </a:rPr>
              <a:t>  značka I, jednotka V,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měříme ampérmetrem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B</a:t>
            </a:r>
            <a:r>
              <a:rPr lang="cs-CZ" sz="2000" dirty="0" smtClean="0">
                <a:latin typeface="Calibri"/>
              </a:rPr>
              <a:t>  značka I, jednotka A,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měříme voltmetrem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C</a:t>
            </a:r>
            <a:r>
              <a:rPr lang="cs-CZ" sz="2000" dirty="0" smtClean="0">
                <a:latin typeface="Calibri"/>
              </a:rPr>
              <a:t>  značka U, jednotka V,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měříme voltmetrem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</a:t>
            </a:r>
            <a:r>
              <a:rPr lang="cs-CZ" sz="2000" b="1" dirty="0" smtClean="0">
                <a:latin typeface="Calibri"/>
              </a:rPr>
              <a:t>D</a:t>
            </a:r>
            <a:r>
              <a:rPr lang="cs-CZ" sz="2000" dirty="0" smtClean="0">
                <a:latin typeface="Calibri"/>
              </a:rPr>
              <a:t>  značka U, jednotka A,</a:t>
            </a:r>
          </a:p>
          <a:p>
            <a:pPr marL="0" lvl="0" indent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2000" dirty="0"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                                                                                       měříme voltmetrem</a:t>
            </a:r>
            <a:r>
              <a:rPr lang="cs-CZ" sz="1800" dirty="0" smtClean="0">
                <a:latin typeface="Calibri"/>
              </a:rPr>
              <a:t>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</a:t>
            </a: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cs-CZ" sz="1800" dirty="0" smtClean="0">
                <a:latin typeface="Calibri"/>
              </a:rPr>
              <a:t>                                                                                                     </a:t>
            </a:r>
            <a:endParaRPr lang="cs-CZ" sz="3600" dirty="0">
              <a:latin typeface="Calibri"/>
            </a:endParaRPr>
          </a:p>
          <a:p>
            <a:pPr marL="343082" lvl="0" indent="-343082" hangingPunct="1"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cs-CZ" dirty="0">
              <a:latin typeface="Calibri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60121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42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442</Words>
  <Application>Microsoft Office PowerPoint</Application>
  <PresentationFormat>Předvádění na obrazovce (4:3)</PresentationFormat>
  <Paragraphs>105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ELEKTRICKÉ OBVODY</vt:lpstr>
      <vt:lpstr>Elektrický obvod– List 1 </vt:lpstr>
      <vt:lpstr>Elektrický obvod, test – List 2</vt:lpstr>
      <vt:lpstr>Elektrický obvod, test – List 3</vt:lpstr>
      <vt:lpstr>Elektrický obvod, test – List 4</vt:lpstr>
      <vt:lpstr>Elektrický obvod, test – List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 A S</dc:title>
  <dc:creator>Škola</dc:creator>
  <cp:lastModifiedBy>Admin</cp:lastModifiedBy>
  <cp:revision>117</cp:revision>
  <dcterms:created xsi:type="dcterms:W3CDTF">2012-06-01T22:10:47Z</dcterms:created>
  <dcterms:modified xsi:type="dcterms:W3CDTF">2020-05-10T13:50:55Z</dcterms:modified>
</cp:coreProperties>
</file>